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8.svg" ContentType="image/svg+xml"/>
  <Override PartName="/ppt/media/image3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3" r:id="rId3"/>
    <p:sldMasterId id="2147483656" r:id="rId4"/>
  </p:sldMasterIdLst>
  <p:notesMasterIdLst>
    <p:notesMasterId r:id="rId8"/>
  </p:notesMasterIdLst>
  <p:sldIdLst>
    <p:sldId id="284" r:id="rId5"/>
    <p:sldId id="263" r:id="rId6"/>
    <p:sldId id="282" r:id="rId7"/>
    <p:sldId id="259" r:id="rId9"/>
    <p:sldId id="290" r:id="rId10"/>
    <p:sldId id="260" r:id="rId11"/>
    <p:sldId id="278" r:id="rId12"/>
    <p:sldId id="281" r:id="rId13"/>
    <p:sldId id="262" r:id="rId14"/>
    <p:sldId id="279" r:id="rId15"/>
    <p:sldId id="289" r:id="rId16"/>
    <p:sldId id="291" r:id="rId17"/>
    <p:sldId id="264" r:id="rId18"/>
    <p:sldId id="285" r:id="rId19"/>
    <p:sldId id="277" r:id="rId20"/>
    <p:sldId id="280" r:id="rId21"/>
    <p:sldId id="288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3" orient="horz" pos="832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orient="horz" pos="6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F0000"/>
    <a:srgbClr val="E60000"/>
    <a:srgbClr val="FFF7F7"/>
    <a:srgbClr val="FFEFEF"/>
    <a:srgbClr val="FFC7C7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832"/>
        <p:guide pos="286"/>
        <p:guide orient="horz" pos="62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/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/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3.sv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28.svg"/><Relationship Id="rId3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/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  <a:endParaRPr lang="en-US" sz="6600" b="1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/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/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46315" y="35759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3" name="Picture 2" descr="WhatsApp Image 2026-02-07 at 11.35.29 PM"/>
          <p:cNvPicPr>
            <a:picLocks noChangeAspect="1"/>
          </p:cNvPicPr>
          <p:nvPr/>
        </p:nvPicPr>
        <p:blipFill>
          <a:blip r:embed="rId1"/>
          <a:srcRect t="12197"/>
          <a:stretch>
            <a:fillRect/>
          </a:stretch>
        </p:blipFill>
        <p:spPr>
          <a:xfrm>
            <a:off x="0" y="915670"/>
            <a:ext cx="12192000" cy="5837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446315" y="582388"/>
            <a:ext cx="8119383" cy="46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Screen shots of our project -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8700" r="15335" b="20671"/>
          <a:stretch>
            <a:fillRect/>
          </a:stretch>
        </p:blipFill>
        <p:spPr>
          <a:xfrm>
            <a:off x="446405" y="1143635"/>
            <a:ext cx="3423285" cy="2705735"/>
          </a:xfrm>
          <a:prstGeom prst="rect">
            <a:avLst/>
          </a:prstGeom>
        </p:spPr>
      </p:pic>
      <p:pic>
        <p:nvPicPr>
          <p:cNvPr id="9" name="Picture 8" descr="WhatsApp Image 2026-02-05 at 10.04.01 PM"/>
          <p:cNvPicPr>
            <a:picLocks noChangeAspect="1"/>
          </p:cNvPicPr>
          <p:nvPr/>
        </p:nvPicPr>
        <p:blipFill>
          <a:blip r:embed="rId2"/>
          <a:srcRect t="19037" b="17676"/>
          <a:stretch>
            <a:fillRect/>
          </a:stretch>
        </p:blipFill>
        <p:spPr>
          <a:xfrm>
            <a:off x="4281805" y="1321435"/>
            <a:ext cx="3061970" cy="4340225"/>
          </a:xfrm>
          <a:prstGeom prst="rect">
            <a:avLst/>
          </a:prstGeom>
        </p:spPr>
      </p:pic>
      <p:pic>
        <p:nvPicPr>
          <p:cNvPr id="10" name="Picture 9" descr="WhatsApp Image 2026-02-05 at 9.28.10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3949065"/>
            <a:ext cx="3491865" cy="2619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40759" b="4222"/>
          <a:stretch>
            <a:fillRect/>
          </a:stretch>
        </p:blipFill>
        <p:spPr>
          <a:xfrm>
            <a:off x="7755890" y="3949065"/>
            <a:ext cx="3545205" cy="2718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255" y="715645"/>
            <a:ext cx="3292475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446315" y="582388"/>
            <a:ext cx="8119383" cy="46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</a:t>
            </a:r>
            <a:r>
              <a:rPr lang="en-IN" alt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napshots</a:t>
            </a:r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 of our project -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12" name="Picture 11" descr="WhatsApp Image 2026-02-05 at 9.28.0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705" y="4020185"/>
            <a:ext cx="3373120" cy="2529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3924" t="6799" r="25000" b="32056"/>
          <a:stretch>
            <a:fillRect/>
          </a:stretch>
        </p:blipFill>
        <p:spPr>
          <a:xfrm>
            <a:off x="4063365" y="1247140"/>
            <a:ext cx="3382010" cy="2539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7185" b="15985"/>
          <a:stretch>
            <a:fillRect/>
          </a:stretch>
        </p:blipFill>
        <p:spPr>
          <a:xfrm>
            <a:off x="434975" y="4020820"/>
            <a:ext cx="3146425" cy="2569210"/>
          </a:xfrm>
          <a:prstGeom prst="rect">
            <a:avLst/>
          </a:prstGeom>
        </p:spPr>
      </p:pic>
      <p:pic>
        <p:nvPicPr>
          <p:cNvPr id="7" name="Picture 6" descr="WhatsApp Image 2026-02-05 at 9.28.09 PM"/>
          <p:cNvPicPr>
            <a:picLocks noChangeAspect="1"/>
          </p:cNvPicPr>
          <p:nvPr/>
        </p:nvPicPr>
        <p:blipFill>
          <a:blip r:embed="rId4"/>
          <a:srcRect t="16148"/>
          <a:stretch>
            <a:fillRect/>
          </a:stretch>
        </p:blipFill>
        <p:spPr>
          <a:xfrm>
            <a:off x="434975" y="1275715"/>
            <a:ext cx="3146425" cy="2503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40" y="1256030"/>
            <a:ext cx="3372485" cy="2529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365" y="3989705"/>
            <a:ext cx="3371850" cy="25292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46405" y="582295"/>
            <a:ext cx="8934450" cy="46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Role of Agentic AI  and Gen AI in </a:t>
            </a:r>
            <a:r>
              <a:rPr lang="en-IN" alt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our</a:t>
            </a:r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 solution 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60" y="1861185"/>
            <a:ext cx="63988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Interprets the severity of contamination and explains whether the issue is minor, moderate, or critical.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Generates practical and suitable suggestions to treat or purify the water based on the detected condition.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Recommends corrective steps such as filtration, RO treatment, boiling, or other purification methods depending on parameter levels.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Supports users by providing clear guidance, helping them take informed and timely action to make the water safe for use.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ChatGPT Image Feb 8, 2026, 05_19_34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830" y="2247265"/>
            <a:ext cx="4552315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/>
          <p:cNvGrpSpPr/>
          <p:nvPr>
            <p:custDataLst>
              <p:tags r:id="rId1"/>
            </p:custDataLst>
          </p:nvPr>
        </p:nvGrpSpPr>
        <p:grpSpPr>
          <a:xfrm>
            <a:off x="359226" y="1257300"/>
            <a:ext cx="11462650" cy="4838700"/>
            <a:chOff x="457200" y="1257300"/>
            <a:chExt cx="11462650" cy="4838700"/>
          </a:xfrm>
        </p:grpSpPr>
        <p:sp>
          <p:nvSpPr>
            <p:cNvPr id="3" name="AutoShape 2"/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72683" y="2151799"/>
              <a:ext cx="468690" cy="1528270"/>
              <a:chOff x="1779397" y="2456804"/>
              <a:chExt cx="468690" cy="1528270"/>
            </a:xfrm>
          </p:grpSpPr>
          <p:sp>
            <p:nvSpPr>
              <p:cNvPr id="7" name="AutoShape 8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/>
              <p:cNvGrpSpPr/>
              <p:nvPr/>
            </p:nvGrpSpPr>
            <p:grpSpPr>
              <a:xfrm rot="-10800000">
                <a:off x="1779397" y="3623616"/>
                <a:ext cx="468690" cy="361458"/>
                <a:chOff x="0" y="0"/>
                <a:chExt cx="922188" cy="711200"/>
              </a:xfrm>
            </p:grpSpPr>
            <p:sp>
              <p:nvSpPr>
                <p:cNvPr id="15" name="Freeform 16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/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</p:grpSp>
        <p:sp>
          <p:nvSpPr>
            <p:cNvPr id="10" name="TextBox 11"/>
            <p:cNvSpPr txBox="1"/>
            <p:nvPr/>
          </p:nvSpPr>
          <p:spPr>
            <a:xfrm>
              <a:off x="598832" y="4067360"/>
              <a:ext cx="2917136" cy="1399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457200" y="3695947"/>
              <a:ext cx="2656106" cy="2400053"/>
              <a:chOff x="457200" y="3695947"/>
              <a:chExt cx="2656106" cy="2400053"/>
            </a:xfrm>
          </p:grpSpPr>
          <p:sp>
            <p:nvSpPr>
              <p:cNvPr id="43" name="Rectangle: Rounded Corners 42"/>
              <p:cNvSpPr/>
              <p:nvPr>
                <p:custDataLst>
                  <p:tags r:id="rId4"/>
                </p:custDataLst>
              </p:nvPr>
            </p:nvSpPr>
            <p:spPr>
              <a:xfrm>
                <a:off x="457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2"/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  <p:sp>
            <p:nvSpPr>
              <p:cNvPr id="17" name="TextBox 6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29318" y="4683959"/>
                <a:ext cx="2511870" cy="7385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en-US" sz="160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24×7 real-time integrat</a:t>
                </a:r>
                <a:r>
                  <a:rPr lang="en-IN" altLang="en-US" sz="160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ed </a:t>
                </a:r>
                <a:r>
                  <a:rPr lang="en-US" altLang="en-US" sz="160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multi-parameter water quality monitoring platform</a:t>
                </a:r>
                <a:endParaRPr lang="en-US" altLang="en-US" sz="160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492478" y="2212351"/>
              <a:ext cx="468690" cy="1456833"/>
              <a:chOff x="5529870" y="3148727"/>
              <a:chExt cx="468690" cy="1456833"/>
            </a:xfrm>
          </p:grpSpPr>
          <p:sp>
            <p:nvSpPr>
              <p:cNvPr id="18" name="AutoShape 19"/>
              <p:cNvSpPr/>
              <p:nvPr>
                <p:custDataLst>
                  <p:tags r:id="rId7"/>
                </p:custDataLst>
              </p:nvPr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/>
              <p:cNvGrpSpPr/>
              <p:nvPr/>
            </p:nvGrpSpPr>
            <p:grpSpPr>
              <a:xfrm rot="-10800000">
                <a:off x="5529870" y="4244102"/>
                <a:ext cx="468690" cy="361458"/>
                <a:chOff x="0" y="0"/>
                <a:chExt cx="922188" cy="711200"/>
              </a:xfrm>
            </p:grpSpPr>
            <p:sp>
              <p:nvSpPr>
                <p:cNvPr id="20" name="Freeform 2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/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7412273" y="2242251"/>
              <a:ext cx="468690" cy="1426933"/>
              <a:chOff x="8910683" y="3178627"/>
              <a:chExt cx="468690" cy="1426933"/>
            </a:xfrm>
          </p:grpSpPr>
          <p:sp>
            <p:nvSpPr>
              <p:cNvPr id="23" name="AutoShape 29"/>
              <p:cNvSpPr/>
              <p:nvPr>
                <p:custDataLst>
                  <p:tags r:id="rId9"/>
                </p:custDataLst>
              </p:nvPr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/>
              <p:cNvGrpSpPr/>
              <p:nvPr/>
            </p:nvGrpSpPr>
            <p:grpSpPr>
              <a:xfrm rot="-10800000">
                <a:off x="8910683" y="4244102"/>
                <a:ext cx="468690" cy="361458"/>
                <a:chOff x="0" y="0"/>
                <a:chExt cx="922188" cy="711200"/>
              </a:xfrm>
            </p:grpSpPr>
            <p:sp>
              <p:nvSpPr>
                <p:cNvPr id="25" name="Freeform 3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/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10332067" y="2161060"/>
              <a:ext cx="468690" cy="1508124"/>
              <a:chOff x="9929296" y="2389865"/>
              <a:chExt cx="468690" cy="1508124"/>
            </a:xfrm>
          </p:grpSpPr>
          <p:sp>
            <p:nvSpPr>
              <p:cNvPr id="28" name="AutoShape 40"/>
              <p:cNvSpPr/>
              <p:nvPr>
                <p:custDataLst>
                  <p:tags r:id="rId11"/>
                </p:custDataLst>
              </p:nvPr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/>
              <p:cNvGrpSpPr/>
              <p:nvPr/>
            </p:nvGrpSpPr>
            <p:grpSpPr>
              <a:xfrm rot="-10800000">
                <a:off x="9929296" y="3536531"/>
                <a:ext cx="468690" cy="361458"/>
                <a:chOff x="0" y="0"/>
                <a:chExt cx="922188" cy="711200"/>
              </a:xfrm>
            </p:grpSpPr>
            <p:sp>
              <p:nvSpPr>
                <p:cNvPr id="30" name="Freeform 4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/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3733137" y="1257300"/>
              <a:ext cx="4725725" cy="1431718"/>
              <a:chOff x="0" y="0"/>
              <a:chExt cx="1491632" cy="536090"/>
            </a:xfrm>
          </p:grpSpPr>
          <p:sp>
            <p:nvSpPr>
              <p:cNvPr id="35" name="Freeform 4"/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55" name="Rectangle: Rounded Corners 54"/>
            <p:cNvSpPr/>
            <p:nvPr>
              <p:custDataLst>
                <p:tags r:id="rId13"/>
              </p:custDataLst>
            </p:nvPr>
          </p:nvSpPr>
          <p:spPr>
            <a:xfrm>
              <a:off x="3378200" y="4272889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2"/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5"/>
                  </a:lnSpc>
                </a:pPr>
              </a:p>
            </p:txBody>
          </p:sp>
        </p:grpSp>
        <p:sp>
          <p:nvSpPr>
            <p:cNvPr id="57" name="TextBox 67"/>
            <p:cNvSpPr txBox="1"/>
            <p:nvPr>
              <p:custDataLst>
                <p:tags r:id="rId15"/>
              </p:custDataLst>
            </p:nvPr>
          </p:nvSpPr>
          <p:spPr>
            <a:xfrm>
              <a:off x="3481161" y="4683959"/>
              <a:ext cx="2450184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rPr>
                <a:t>Smart threshold-based decision system enabling automatic water safety detection</a:t>
              </a:r>
              <a:endParaRPr lang="en-US" altLang="en-US" sz="1600">
                <a:solidFill>
                  <a:srgbClr val="1C1C1A"/>
                </a:solidFill>
                <a:latin typeface="Calibri" panose="020F0502020204030204" pitchFamily="34" charset="0"/>
                <a:ea typeface="Montserrat Ultra-Bold"/>
                <a:cs typeface="Calibri" panose="020F0502020204030204" pitchFamily="34" charset="0"/>
                <a:sym typeface="Montserrat Ultra-Bold"/>
              </a:endParaRP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6299200" y="3695947"/>
              <a:ext cx="2656106" cy="2400053"/>
              <a:chOff x="6299200" y="3695947"/>
              <a:chExt cx="2656106" cy="2400053"/>
            </a:xfrm>
          </p:grpSpPr>
          <p:sp>
            <p:nvSpPr>
              <p:cNvPr id="61" name="Rectangle: Rounded Corners 60"/>
              <p:cNvSpPr/>
              <p:nvPr>
                <p:custDataLst>
                  <p:tags r:id="rId16"/>
                </p:custDataLst>
              </p:nvPr>
            </p:nvSpPr>
            <p:spPr>
              <a:xfrm>
                <a:off x="6299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12"/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  <p:sp>
            <p:nvSpPr>
              <p:cNvPr id="63" name="TextBox 67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400347" y="4683959"/>
                <a:ext cx="2453813" cy="7385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en-US" sz="160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Cloud-connected monitoring with instant email and SMS alerts for rapid response</a:t>
                </a:r>
                <a:endParaRPr lang="en-US" altLang="en-US" sz="160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9263744" y="3695947"/>
              <a:ext cx="2656106" cy="2400053"/>
              <a:chOff x="9220200" y="3695947"/>
              <a:chExt cx="2656106" cy="2400053"/>
            </a:xfrm>
          </p:grpSpPr>
          <p:sp>
            <p:nvSpPr>
              <p:cNvPr id="259" name="Rectangle: Rounded Corners 258"/>
              <p:cNvSpPr/>
              <p:nvPr>
                <p:custDataLst>
                  <p:tags r:id="rId19"/>
                </p:custDataLst>
              </p:nvPr>
            </p:nvSpPr>
            <p:spPr>
              <a:xfrm>
                <a:off x="9220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/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5"/>
                    </a:lnSpc>
                  </a:pPr>
                </a:p>
              </p:txBody>
            </p:sp>
          </p:grpSp>
          <p:sp>
            <p:nvSpPr>
              <p:cNvPr id="261" name="TextBox 6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345382" y="4683959"/>
                <a:ext cx="2405743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altLang="en-US" sz="160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calable, low-cost architecture designed for rural and smart-city water management</a:t>
                </a:r>
                <a:endParaRPr lang="en-US" altLang="en-US" sz="160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endParaRPr>
              </a:p>
            </p:txBody>
          </p:sp>
        </p:grpSp>
        <p:sp>
          <p:nvSpPr>
            <p:cNvPr id="267" name="TextBox 266"/>
            <p:cNvSpPr txBox="1"/>
            <p:nvPr>
              <p:custDataLst>
                <p:tags r:id="rId22"/>
              </p:custDataLst>
            </p:nvPr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68" name="TextBox 267"/>
            <p:cNvSpPr txBox="1"/>
            <p:nvPr>
              <p:custDataLst>
                <p:tags r:id="rId23"/>
              </p:custDataLst>
            </p:nvPr>
          </p:nvSpPr>
          <p:spPr>
            <a:xfrm>
              <a:off x="4528457" y="3864429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2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69" name="TextBox 268"/>
            <p:cNvSpPr txBox="1"/>
            <p:nvPr>
              <p:custDataLst>
                <p:tags r:id="rId24"/>
              </p:custDataLst>
            </p:nvPr>
          </p:nvSpPr>
          <p:spPr>
            <a:xfrm>
              <a:off x="7500257" y="383177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>
              <p:custDataLst>
                <p:tags r:id="rId25"/>
              </p:custDataLst>
            </p:nvPr>
          </p:nvSpPr>
          <p:spPr>
            <a:xfrm>
              <a:off x="10439399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4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71" name="Title 1"/>
            <p:cNvSpPr txBox="1"/>
            <p:nvPr/>
          </p:nvSpPr>
          <p:spPr>
            <a:xfrm>
              <a:off x="4005942" y="1487807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algn="ctr"/>
              <a:r>
                <a:rPr lang="en-US" sz="3000" b="1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  <a:endParaRPr lang="en-US" sz="3000" b="1">
                <a:solidFill>
                  <a:schemeClr val="bg1"/>
                </a:solidFill>
                <a:latin typeface="Vodafone Rg" panose="020B060608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3715" y="1548765"/>
            <a:ext cx="10403840" cy="1292860"/>
            <a:chOff x="446495" y="1307736"/>
            <a:chExt cx="10403840" cy="2250601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446495" y="1307736"/>
              <a:ext cx="10403840" cy="859790"/>
            </a:xfrm>
            <a:prstGeom prst="roundRect">
              <a:avLst/>
            </a:prstGeom>
            <a:solidFill>
              <a:srgbClr val="FFC7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600" b="1" dirty="0">
                  <a:solidFill>
                    <a:schemeClr val="tx1"/>
                  </a:solidFill>
                  <a:sym typeface="+mn-ea"/>
                </a:rPr>
                <a:t>https://github.com/VidhiBawane15/VOIS_Team-41</a:t>
              </a:r>
              <a:endParaRPr lang="en-US" altLang="en-US" sz="16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02528" y="3221152"/>
              <a:ext cx="438694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endParaRPr lang="en-US" sz="1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410" y="1459865"/>
            <a:ext cx="79349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Deployment across multiple rural wells through centralized dashboards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buAutoNum type="arabicPeriod"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Integration of AI-based contamination prediction for wells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buAutoNum type="arabicPeriod"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Solar-powered standalone operation for remote rural areas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buAutoNum type="arabicPeriod"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Collaboration with rural water supply authorities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buAutoNum type="arabicPeriod"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AI-based contamination prediction using historical sensor data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buAutoNum type="arabicPeriod"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Advanced threshold customization based on water usage patterns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ChatGPT Image Feb 8, 2026, 06_12_36 PM"/>
          <p:cNvPicPr>
            <a:picLocks noChangeAspect="1"/>
          </p:cNvPicPr>
          <p:nvPr/>
        </p:nvPicPr>
        <p:blipFill>
          <a:blip r:embed="rId1"/>
          <a:srcRect r="44333"/>
          <a:stretch>
            <a:fillRect/>
          </a:stretch>
        </p:blipFill>
        <p:spPr>
          <a:xfrm>
            <a:off x="8150860" y="511175"/>
            <a:ext cx="2217420" cy="5975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5130" y="1280160"/>
          <a:ext cx="11335506" cy="272288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/>
                <a:gridCol w="1877438"/>
                <a:gridCol w="2581910"/>
                <a:gridCol w="1839595"/>
                <a:gridCol w="1510030"/>
                <a:gridCol w="1649095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  <a:endParaRPr lang="en-US" sz="1600" b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  <a:endParaRPr lang="en-US" sz="1600" b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Satyam Pisote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 of Baroda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Pagori Pimpalgaon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18058100007060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BARB0PAGORI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Prachi Shelake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 Bank of India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PUNE Main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43261978981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SBIN0000454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Vidhi Bawane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HDFC Bank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ondhwe khurd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99991510747450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HDFC0000029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Nimish Borkar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 post payments Bank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hhatrapatisambhajinagar</a:t>
                      </a:r>
                      <a:endParaRPr lang="en-IN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031610300592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IPOS0000001</a:t>
                      </a:r>
                      <a:endParaRPr lang="en-US" altLang="en-US" sz="16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>
            <p:custDataLst>
              <p:tags r:id="rId1"/>
            </p:custDataLst>
          </p:nvPr>
        </p:nvGrpSpPr>
        <p:grpSpPr>
          <a:xfrm>
            <a:off x="395904" y="4364417"/>
            <a:ext cx="8317784" cy="2382717"/>
            <a:chOff x="593389" y="3418267"/>
            <a:chExt cx="11128438" cy="3187858"/>
          </a:xfrm>
        </p:grpSpPr>
        <p:grpSp>
          <p:nvGrpSpPr>
            <p:cNvPr id="14" name="Group 13"/>
            <p:cNvGrpSpPr/>
            <p:nvPr/>
          </p:nvGrpSpPr>
          <p:grpSpPr>
            <a:xfrm>
              <a:off x="593389" y="5804978"/>
              <a:ext cx="11030060" cy="801147"/>
              <a:chOff x="593389" y="5804978"/>
              <a:chExt cx="11030060" cy="801147"/>
            </a:xfrm>
          </p:grpSpPr>
          <p:sp>
            <p:nvSpPr>
              <p:cNvPr id="3" name="TextBox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93389" y="5804978"/>
                <a:ext cx="3127663" cy="80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1</a:t>
                </a:r>
                <a:endParaRPr lang="en-US" sz="1100" b="1"/>
              </a:p>
              <a:p>
                <a:pPr algn="ctr"/>
                <a:r>
                  <a:rPr lang="en-IN" altLang="en-US" sz="1100" b="1"/>
                  <a:t>Pisote Satyam Bapusaheb)</a:t>
                </a:r>
                <a:br>
                  <a:rPr lang="en-US" sz="1100" b="1"/>
                </a:br>
                <a:endParaRPr lang="en-US" sz="1100"/>
              </a:p>
            </p:txBody>
          </p:sp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544588" y="5804978"/>
                <a:ext cx="3127663" cy="801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2</a:t>
                </a:r>
                <a:endParaRPr lang="en-US" sz="1100" b="1"/>
              </a:p>
              <a:p>
                <a:pPr algn="ctr"/>
                <a:r>
                  <a:rPr lang="en-IN" altLang="en-US" sz="1100" b="1"/>
                  <a:t>(Shelake Prachi Pravin)</a:t>
                </a:r>
                <a:br>
                  <a:rPr lang="en-US" sz="1100" b="1"/>
                </a:br>
                <a:endParaRPr lang="en-US" sz="1100"/>
              </a:p>
            </p:txBody>
          </p:sp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95786" y="5804978"/>
                <a:ext cx="3127663" cy="801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3</a:t>
                </a:r>
                <a:endParaRPr lang="en-US" sz="1100" b="1"/>
              </a:p>
              <a:p>
                <a:pPr algn="ctr"/>
                <a:r>
                  <a:rPr lang="en-IN" altLang="en-US" sz="1100" b="1"/>
                  <a:t>(Vidhi Vinod Bawane)</a:t>
                </a:r>
                <a:br>
                  <a:rPr lang="en-US" sz="1100" b="1"/>
                </a:br>
                <a:endParaRPr lang="en-US" sz="11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93389" y="3418267"/>
              <a:ext cx="11128438" cy="2218218"/>
              <a:chOff x="593389" y="3418267"/>
              <a:chExt cx="11128438" cy="2218218"/>
            </a:xfrm>
          </p:grpSpPr>
          <p:sp>
            <p:nvSpPr>
              <p:cNvPr id="7" name="Rectangle: Rounded Corners 6"/>
              <p:cNvSpPr/>
              <p:nvPr>
                <p:custDataLst>
                  <p:tags r:id="rId5"/>
                </p:custDataLst>
              </p:nvPr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/>
              <p:cNvSpPr/>
              <p:nvPr>
                <p:custDataLst>
                  <p:tags r:id="rId6"/>
                </p:custDataLst>
              </p:nvPr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/>
              <p:cNvSpPr/>
              <p:nvPr>
                <p:custDataLst>
                  <p:tags r:id="rId7"/>
                </p:custDataLst>
              </p:nvPr>
            </p:nvSpPr>
            <p:spPr>
              <a:xfrm>
                <a:off x="7969394" y="3418267"/>
                <a:ext cx="3752433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: Rounded Corners 8"/>
          <p:cNvSpPr/>
          <p:nvPr>
            <p:custDataLst>
              <p:tags r:id="rId8"/>
            </p:custDataLst>
          </p:nvPr>
        </p:nvSpPr>
        <p:spPr>
          <a:xfrm>
            <a:off x="8908094" y="4372672"/>
            <a:ext cx="2804700" cy="1641930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5"/>
          <p:cNvSpPr txBox="1"/>
          <p:nvPr>
            <p:custDataLst>
              <p:tags r:id="rId9"/>
            </p:custDataLst>
          </p:nvPr>
        </p:nvSpPr>
        <p:spPr>
          <a:xfrm>
            <a:off x="9081192" y="6140708"/>
            <a:ext cx="233772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Team Member </a:t>
            </a:r>
            <a:r>
              <a:rPr lang="en-IN" altLang="en-US" sz="1100" b="1"/>
              <a:t>4</a:t>
            </a:r>
            <a:endParaRPr lang="en-IN" altLang="en-US" sz="1100" b="1"/>
          </a:p>
          <a:p>
            <a:pPr algn="ctr"/>
            <a:r>
              <a:rPr lang="en-IN" altLang="en-US" sz="1100" b="1"/>
              <a:t>(Nimish Sanjay Borkar)</a:t>
            </a:r>
            <a:br>
              <a:rPr lang="en-US" sz="1100" b="1"/>
            </a:br>
            <a:endParaRPr lang="en-US" sz="11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rcRect l="1789" t="4561" r="665" b="8040"/>
          <a:stretch>
            <a:fillRect/>
          </a:stretch>
        </p:blipFill>
        <p:spPr>
          <a:xfrm>
            <a:off x="5928995" y="4415790"/>
            <a:ext cx="2743835" cy="15786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rcRect l="2790" t="11193" r="1782"/>
          <a:stretch>
            <a:fillRect/>
          </a:stretch>
        </p:blipFill>
        <p:spPr>
          <a:xfrm>
            <a:off x="8956675" y="4428490"/>
            <a:ext cx="2729230" cy="15659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5485" y="4427220"/>
            <a:ext cx="2375535" cy="1566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rcRect r="3184" b="12380"/>
          <a:stretch>
            <a:fillRect/>
          </a:stretch>
        </p:blipFill>
        <p:spPr>
          <a:xfrm>
            <a:off x="446405" y="4427220"/>
            <a:ext cx="2432685" cy="15011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500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  <a:endParaRPr lang="en-US" sz="5000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7515" y="630555"/>
            <a:ext cx="10708005" cy="332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>
                <a:solidFill>
                  <a:srgbClr val="A20000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Project Title</a:t>
            </a:r>
            <a:r>
              <a:rPr lang="en-IN" altLang="en-US" sz="2400" b="1">
                <a:solidFill>
                  <a:srgbClr val="A20000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: </a:t>
            </a:r>
            <a:r>
              <a:rPr lang="en-IN" altLang="en-GB" sz="2400" b="1" dirty="0">
                <a:solidFill>
                  <a:srgbClr val="A20000"/>
                </a:solidFill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Aqua</a:t>
            </a:r>
            <a:r>
              <a:rPr lang="en-US" altLang="en-US" sz="2400" b="1" dirty="0">
                <a:solidFill>
                  <a:srgbClr val="A20000"/>
                </a:solidFill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Guard – Water Quality Monitoring System</a:t>
            </a:r>
            <a:endParaRPr lang="en-US" altLang="en-US" sz="2400" b="1" dirty="0">
              <a:solidFill>
                <a:srgbClr val="A20000"/>
              </a:solidFill>
              <a:latin typeface="Cascadia Mono SemiBold" panose="020B0609020000020004" charset="0"/>
              <a:cs typeface="Cascadia Mono SemiBold" panose="020B0609020000020004" charset="0"/>
              <a:sym typeface="+mn-ea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911350" y="2715895"/>
            <a:ext cx="2185670" cy="2124075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81342" y="1683928"/>
            <a:ext cx="3995057" cy="544287"/>
            <a:chOff x="1274264" y="726983"/>
            <a:chExt cx="3995057" cy="544287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1274264" y="72698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90700" y="881919"/>
              <a:ext cx="296091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Team No. </a:t>
              </a:r>
              <a:r>
                <a:rPr lang="en-IN" altLang="en-US" sz="1600" b="1">
                  <a:solidFill>
                    <a:schemeClr val="tx1"/>
                  </a:solidFill>
                </a:rPr>
                <a:t>41</a:t>
              </a:r>
              <a:endParaRPr lang="en-IN" altLang="en-US" sz="16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040" y="5224145"/>
            <a:ext cx="3994785" cy="1215390"/>
            <a:chOff x="1273629" y="1436913"/>
            <a:chExt cx="3995057" cy="2779522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1273629" y="1436913"/>
              <a:ext cx="3995057" cy="2779522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90700" y="1539779"/>
              <a:ext cx="2960914" cy="2461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en-US" sz="1600" b="1">
                  <a:solidFill>
                    <a:schemeClr val="tx1"/>
                  </a:solidFill>
                </a:rPr>
                <a:t>KJ’s Educational Institute Trinity College of Engineering and Research,Pune,Maharashtra</a:t>
              </a:r>
              <a:endParaRPr lang="en-IN" altLang="en-US" sz="16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47255" y="3040380"/>
            <a:ext cx="3113405" cy="681990"/>
            <a:chOff x="7500026" y="2441643"/>
            <a:chExt cx="3113405" cy="607695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7500026" y="2441643"/>
              <a:ext cx="3112770" cy="607695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4176" y="2515303"/>
              <a:ext cx="2929255" cy="338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Team Lead</a:t>
              </a:r>
              <a:r>
                <a:rPr lang="en-IN" altLang="en-US" sz="1600" b="1">
                  <a:solidFill>
                    <a:schemeClr val="tx1"/>
                  </a:solidFill>
                </a:rPr>
                <a:t>: Satyam Pisote ,Computer</a:t>
              </a:r>
              <a:endParaRPr lang="en-IN" altLang="en-US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: Rounded Corners 26"/>
          <p:cNvSpPr/>
          <p:nvPr/>
        </p:nvSpPr>
        <p:spPr>
          <a:xfrm>
            <a:off x="7979210" y="3859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grpSp>
        <p:nvGrpSpPr>
          <p:cNvPr id="48" name="Group 47"/>
          <p:cNvGrpSpPr/>
          <p:nvPr/>
        </p:nvGrpSpPr>
        <p:grpSpPr>
          <a:xfrm>
            <a:off x="7961795" y="5787390"/>
            <a:ext cx="1828800" cy="558165"/>
            <a:chOff x="7424314" y="4938409"/>
            <a:chExt cx="1704325" cy="558134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7441322" y="4938409"/>
              <a:ext cx="167064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24314" y="4938409"/>
              <a:ext cx="1704325" cy="5581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IN" altLang="en-US" b="1">
                  <a:solidFill>
                    <a:schemeClr val="tx1"/>
                  </a:solidFill>
                </a:rPr>
                <a:t>Vidhi Bawane,Computer</a:t>
              </a:r>
              <a:endParaRPr lang="en-I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: Rounded Corners 27"/>
          <p:cNvSpPr/>
          <p:nvPr/>
        </p:nvSpPr>
        <p:spPr>
          <a:xfrm>
            <a:off x="9970516" y="3859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991725" y="5787390"/>
            <a:ext cx="1764030" cy="521335"/>
            <a:chOff x="7295109" y="5127004"/>
            <a:chExt cx="1737573" cy="521335"/>
          </a:xfrm>
        </p:grpSpPr>
        <p:sp>
          <p:nvSpPr>
            <p:cNvPr id="50" name="Rectangle: Rounded Corners 49"/>
            <p:cNvSpPr/>
            <p:nvPr/>
          </p:nvSpPr>
          <p:spPr>
            <a:xfrm>
              <a:off x="7295109" y="5127004"/>
              <a:ext cx="1737573" cy="521335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64538" y="5127004"/>
              <a:ext cx="1647504" cy="449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N</a:t>
              </a:r>
              <a:r>
                <a:rPr lang="en-IN" altLang="en-US" b="1">
                  <a:solidFill>
                    <a:schemeClr val="tx1"/>
                  </a:solidFill>
                </a:rPr>
                <a:t>imish Borkar,Computer</a:t>
              </a:r>
              <a:endParaRPr lang="en-I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: Rounded Corners 4"/>
          <p:cNvSpPr/>
          <p:nvPr/>
        </p:nvSpPr>
        <p:spPr>
          <a:xfrm>
            <a:off x="7961770" y="115540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26"/>
          <p:cNvSpPr/>
          <p:nvPr/>
        </p:nvSpPr>
        <p:spPr>
          <a:xfrm>
            <a:off x="5988485" y="3859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sp>
        <p:nvSpPr>
          <p:cNvPr id="17" name="TextBox 23"/>
          <p:cNvSpPr txBox="1"/>
          <p:nvPr/>
        </p:nvSpPr>
        <p:spPr>
          <a:xfrm>
            <a:off x="6084904" y="5858596"/>
            <a:ext cx="160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Name, Branch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9" name="Rectangle: Rounded Corners 19"/>
          <p:cNvSpPr/>
          <p:nvPr/>
        </p:nvSpPr>
        <p:spPr>
          <a:xfrm>
            <a:off x="5988685" y="5787390"/>
            <a:ext cx="1772285" cy="486410"/>
          </a:xfrm>
          <a:prstGeom prst="roundRect">
            <a:avLst>
              <a:gd name="adj" fmla="val 11836"/>
            </a:avLst>
          </a:prstGeom>
          <a:solidFill>
            <a:srgbClr val="F5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Prachi Shelake,Compute</a:t>
            </a:r>
            <a:r>
              <a:rPr lang="en-IN" altLang="en-US"/>
              <a:t>r</a:t>
            </a:r>
            <a:endParaRPr lang="en-IN" altLang="en-US"/>
          </a:p>
        </p:txBody>
      </p:sp>
      <p:pic>
        <p:nvPicPr>
          <p:cNvPr id="23" name="Picture 22" descr="WhatsApp Image 2026-01-04 at 1.16.15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4175" y="1208405"/>
            <a:ext cx="1668780" cy="1668780"/>
          </a:xfrm>
          <a:prstGeom prst="rect">
            <a:avLst/>
          </a:prstGeom>
        </p:spPr>
      </p:pic>
      <p:pic>
        <p:nvPicPr>
          <p:cNvPr id="25" name="Picture 24" descr="WhatsApp Image 2026-01-04 at 1.16.15 PM (1)"/>
          <p:cNvPicPr>
            <a:picLocks noChangeAspect="1"/>
          </p:cNvPicPr>
          <p:nvPr/>
        </p:nvPicPr>
        <p:blipFill>
          <a:blip r:embed="rId2"/>
          <a:srcRect t="22741"/>
          <a:stretch>
            <a:fillRect/>
          </a:stretch>
        </p:blipFill>
        <p:spPr>
          <a:xfrm>
            <a:off x="10036810" y="3897630"/>
            <a:ext cx="1661795" cy="1711960"/>
          </a:xfrm>
          <a:prstGeom prst="rect">
            <a:avLst/>
          </a:prstGeom>
        </p:spPr>
      </p:pic>
      <p:pic>
        <p:nvPicPr>
          <p:cNvPr id="26" name="Picture 25" descr="WhatsApp Image 2026-01-07 at 10.43.20 PM"/>
          <p:cNvPicPr>
            <a:picLocks noChangeAspect="1"/>
          </p:cNvPicPr>
          <p:nvPr/>
        </p:nvPicPr>
        <p:blipFill>
          <a:blip r:embed="rId3"/>
          <a:srcRect t="14037" b="9056"/>
          <a:stretch>
            <a:fillRect/>
          </a:stretch>
        </p:blipFill>
        <p:spPr>
          <a:xfrm>
            <a:off x="8037195" y="3897630"/>
            <a:ext cx="1659890" cy="1706245"/>
          </a:xfrm>
          <a:prstGeom prst="rect">
            <a:avLst/>
          </a:prstGeom>
        </p:spPr>
      </p:pic>
      <p:pic>
        <p:nvPicPr>
          <p:cNvPr id="29" name="Picture 28" descr="WhatsApp Image 2026-01-07 at 11.28.46 PM"/>
          <p:cNvPicPr>
            <a:picLocks noChangeAspect="1"/>
          </p:cNvPicPr>
          <p:nvPr/>
        </p:nvPicPr>
        <p:blipFill>
          <a:blip r:embed="rId4"/>
          <a:srcRect t="11806" b="14574"/>
          <a:stretch>
            <a:fillRect/>
          </a:stretch>
        </p:blipFill>
        <p:spPr>
          <a:xfrm>
            <a:off x="6024880" y="3908425"/>
            <a:ext cx="1722120" cy="1691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rcRect l="18742" t="9703" r="12840" b="9807"/>
          <a:stretch>
            <a:fillRect/>
          </a:stretch>
        </p:blipFill>
        <p:spPr>
          <a:xfrm>
            <a:off x="1950085" y="2791460"/>
            <a:ext cx="2134870" cy="1882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410" y="1540510"/>
            <a:ext cx="10925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The Challenge: 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Ensuring safe and usable water is difficult, as individuals and communities often struggle with: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3742" y="3842655"/>
            <a:ext cx="94705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>
                <a:latin typeface="Calibri" panose="020F0502020204030204" pitchFamily="34" charset="0"/>
                <a:cs typeface="Calibri" panose="020F0502020204030204" pitchFamily="34" charset="0"/>
              </a:rPr>
              <a:t>Delayed Response to Contamination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 – Absence of automated alerts results in slow action, increasing health risks.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4015" y="4582795"/>
            <a:ext cx="95535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>
                <a:latin typeface="Calibri" panose="020F0502020204030204" pitchFamily="34" charset="0"/>
                <a:cs typeface="Calibri" panose="020F0502020204030204" pitchFamily="34" charset="0"/>
              </a:rPr>
              <a:t>Limited Intelligent Decision Support 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– Existing systems provide raw data but lack intelligent analysis, insights, and autonomous decision-making.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3742" y="3004457"/>
            <a:ext cx="91766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>
                <a:latin typeface="Calibri" panose="020F0502020204030204" pitchFamily="34" charset="0"/>
                <a:cs typeface="Calibri" panose="020F0502020204030204" pitchFamily="34" charset="0"/>
              </a:rPr>
              <a:t>Lack of Real-Time Information 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– Sudden changes in water quality (TDS, turbidity, temperature, minerals) often go undetected until water becomes unsafe.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4015" y="2220595"/>
            <a:ext cx="9166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>
                <a:latin typeface="Calibri" panose="020F0502020204030204" pitchFamily="34" charset="0"/>
                <a:cs typeface="Calibri" panose="020F0502020204030204" pitchFamily="34" charset="0"/>
              </a:rPr>
              <a:t>Manual and Infrequent Testing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 – Traditional water quality testing is time-consuming, costly, and does not provide continuous monitoring.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114" y="5377541"/>
            <a:ext cx="10439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Without a reliable, intelligent, and continuous monitoring system, users remain unaware of unsafe water conditions, leading to health issues, poor water management, and delayed preventive action.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15" y="1137920"/>
            <a:ext cx="4291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Water Quality Monitoring System</a:t>
            </a:r>
            <a:endParaRPr lang="en-US" altLang="en-US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40228" y="3508836"/>
            <a:ext cx="843190" cy="936171"/>
            <a:chOff x="740228" y="3508836"/>
            <a:chExt cx="843190" cy="936171"/>
          </a:xfrm>
        </p:grpSpPr>
        <p:sp>
          <p:nvSpPr>
            <p:cNvPr id="14" name="Freeform 6"/>
            <p:cNvSpPr/>
            <p:nvPr/>
          </p:nvSpPr>
          <p:spPr>
            <a:xfrm rot="5400000">
              <a:off x="693737" y="355532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"/>
            <p:cNvSpPr/>
            <p:nvPr/>
          </p:nvSpPr>
          <p:spPr>
            <a:xfrm>
              <a:off x="1041765" y="3798877"/>
              <a:ext cx="352696" cy="352696"/>
            </a:xfrm>
            <a:custGeom>
              <a:avLst/>
              <a:gdLst/>
              <a:ahLst/>
              <a:cxnLst/>
              <a:rect l="l" t="t" r="r" b="b"/>
              <a:pathLst>
                <a:path w="2567875" h="2567875">
                  <a:moveTo>
                    <a:pt x="0" y="0"/>
                  </a:moveTo>
                  <a:lnTo>
                    <a:pt x="2567875" y="0"/>
                  </a:lnTo>
                  <a:lnTo>
                    <a:pt x="2567875" y="2567875"/>
                  </a:lnTo>
                  <a:lnTo>
                    <a:pt x="0" y="256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0228" y="4310752"/>
            <a:ext cx="843190" cy="936171"/>
            <a:chOff x="740228" y="4310752"/>
            <a:chExt cx="843190" cy="936171"/>
          </a:xfrm>
        </p:grpSpPr>
        <p:sp>
          <p:nvSpPr>
            <p:cNvPr id="15" name="Freeform 6"/>
            <p:cNvSpPr/>
            <p:nvPr/>
          </p:nvSpPr>
          <p:spPr>
            <a:xfrm rot="5400000">
              <a:off x="693737" y="435724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/>
            <p:cNvSpPr/>
            <p:nvPr/>
          </p:nvSpPr>
          <p:spPr>
            <a:xfrm>
              <a:off x="1051560" y="4628748"/>
              <a:ext cx="328339" cy="327518"/>
            </a:xfrm>
            <a:custGeom>
              <a:avLst/>
              <a:gdLst/>
              <a:ahLst/>
              <a:cxnLst/>
              <a:rect l="l" t="t" r="r" b="b"/>
              <a:pathLst>
                <a:path w="4125113" h="4114800">
                  <a:moveTo>
                    <a:pt x="0" y="0"/>
                  </a:moveTo>
                  <a:lnTo>
                    <a:pt x="4125113" y="0"/>
                  </a:lnTo>
                  <a:lnTo>
                    <a:pt x="412511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0228" y="1905004"/>
            <a:ext cx="843190" cy="936171"/>
            <a:chOff x="740228" y="1905004"/>
            <a:chExt cx="843190" cy="936171"/>
          </a:xfrm>
        </p:grpSpPr>
        <p:sp>
          <p:nvSpPr>
            <p:cNvPr id="5" name="Freeform 6"/>
            <p:cNvSpPr/>
            <p:nvPr/>
          </p:nvSpPr>
          <p:spPr>
            <a:xfrm rot="5400000">
              <a:off x="693737" y="195149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4"/>
            <p:cNvSpPr/>
            <p:nvPr/>
          </p:nvSpPr>
          <p:spPr>
            <a:xfrm>
              <a:off x="1039771" y="2211326"/>
              <a:ext cx="339449" cy="335206"/>
            </a:xfrm>
            <a:custGeom>
              <a:avLst/>
              <a:gdLst/>
              <a:ahLst/>
              <a:cxnLst/>
              <a:rect l="l" t="t" r="r" b="b"/>
              <a:pathLst>
                <a:path w="4166886" h="4114800">
                  <a:moveTo>
                    <a:pt x="0" y="0"/>
                  </a:moveTo>
                  <a:lnTo>
                    <a:pt x="4166886" y="0"/>
                  </a:lnTo>
                  <a:lnTo>
                    <a:pt x="416688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0228" y="2706920"/>
            <a:ext cx="843190" cy="936171"/>
            <a:chOff x="740228" y="2706920"/>
            <a:chExt cx="843190" cy="936171"/>
          </a:xfrm>
        </p:grpSpPr>
        <p:sp>
          <p:nvSpPr>
            <p:cNvPr id="12" name="Freeform 6"/>
            <p:cNvSpPr/>
            <p:nvPr/>
          </p:nvSpPr>
          <p:spPr>
            <a:xfrm rot="5400000">
              <a:off x="693737" y="27534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>
            <a:xfrm>
              <a:off x="1030657" y="3001948"/>
              <a:ext cx="363803" cy="366091"/>
            </a:xfrm>
            <a:custGeom>
              <a:avLst/>
              <a:gdLst/>
              <a:ahLst/>
              <a:cxnLst/>
              <a:rect l="l" t="t" r="r" b="b"/>
              <a:pathLst>
                <a:path w="4089083" h="4114800">
                  <a:moveTo>
                    <a:pt x="0" y="0"/>
                  </a:moveTo>
                  <a:lnTo>
                    <a:pt x="4089082" y="0"/>
                  </a:lnTo>
                  <a:lnTo>
                    <a:pt x="408908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 panose="02020603050405020304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2" name="Picture 1" descr="ChatGPT Image Feb 6, 2026, 09_44_18 AM"/>
          <p:cNvPicPr>
            <a:picLocks noChangeAspect="1"/>
          </p:cNvPicPr>
          <p:nvPr/>
        </p:nvPicPr>
        <p:blipFill>
          <a:blip r:embed="rId1"/>
          <a:srcRect t="22213" b="15806"/>
          <a:stretch>
            <a:fillRect/>
          </a:stretch>
        </p:blipFill>
        <p:spPr>
          <a:xfrm>
            <a:off x="135255" y="1205865"/>
            <a:ext cx="11921490" cy="4926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 panose="02020603050405020304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325120" y="1349375"/>
          <a:ext cx="8331200" cy="489521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3222625"/>
                <a:gridCol w="5108575"/>
              </a:tblGrid>
              <a:tr h="803275">
                <a:tc>
                  <a:txBody>
                    <a:bodyPr/>
                    <a:p>
                      <a:pPr algn="ctr"/>
                      <a:r>
                        <a:rPr lang="en-US" altLang="zh-CN" sz="2400" b="1">
                          <a:solidFill>
                            <a:schemeClr val="bg1"/>
                          </a:solidFill>
                        </a:rPr>
                        <a:t>Aspect</a:t>
                      </a:r>
                      <a:endParaRPr lang="en-US" altLang="zh-CN"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solidFill>
                      <a:srgbClr val="A2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4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altLang="zh-CN"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solidFill>
                      <a:srgbClr val="A20000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 Approach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Agentic AI–driven intelligent water quality monitoring system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378460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Monitoring Style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24×7 autonomous real-time observation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Mechanism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Threshold-based reasoning with intelligent analysis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728345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Intelligence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GenAI (LLaMA v3 / v3.2) for insights and recommendations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455930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Workflow Platform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Langflow for AI orchestration and integration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483235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 System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Automatic Email &amp; SMS notifications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  <a:tr h="590550"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Cloud-connected, scalable, and low-cost</a:t>
                      </a:r>
                      <a:endParaRPr lang="en-US" altLang="zh-CN" sz="1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solidFill>
                      <a:srgbClr val="FFF7F7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 descr="h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05" y="1529080"/>
            <a:ext cx="3400425" cy="2266315"/>
          </a:xfrm>
          <a:prstGeom prst="rect">
            <a:avLst/>
          </a:prstGeom>
        </p:spPr>
      </p:pic>
      <p:pic>
        <p:nvPicPr>
          <p:cNvPr id="6" name="Picture 5" descr="tds"/>
          <p:cNvPicPr>
            <a:picLocks noChangeAspect="1"/>
          </p:cNvPicPr>
          <p:nvPr/>
        </p:nvPicPr>
        <p:blipFill>
          <a:blip r:embed="rId3"/>
          <a:srcRect t="19851" b="16048"/>
          <a:stretch>
            <a:fillRect/>
          </a:stretch>
        </p:blipFill>
        <p:spPr>
          <a:xfrm>
            <a:off x="8714105" y="4243705"/>
            <a:ext cx="3400425" cy="1456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095" y="1680845"/>
            <a:ext cx="809117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Langflow Platform–Driven Intelligent Water Monitoring Solution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• Langflow Platform is used to design and manage the complete AI workflow, integrating IoT data with intelligent decision-making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• Agentic AI continuously monitors water quality data 24×7, autonomously evaluating conditions and triggering actions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• Generative AI (LLaMA v3 / v3.2) analyzes real-time and historical data to generate insights, summaries, and recommendations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• RAG (Retrieval-Augmented Generation) enables context-aware responses by retrieving relevant historical records, safety thresholds, and system knowledge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40025" y="5659755"/>
            <a:ext cx="6360160" cy="327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noAutofit/>
          </a:bodyPr>
          <a:p>
            <a:r>
              <a:rPr lang="en-US" altLang="zh-CN" sz="2000">
                <a:solidFill>
                  <a:srgbClr val="00B050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Sense → Analyze → Reason → Decide → Alert</a:t>
            </a:r>
            <a:endParaRPr lang="en-US" altLang="zh-CN" sz="2000">
              <a:solidFill>
                <a:srgbClr val="00B050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pic>
        <p:nvPicPr>
          <p:cNvPr id="19" name="Picture 18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785" y="2087245"/>
            <a:ext cx="3597910" cy="2684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grpSp>
        <p:nvGrpSpPr>
          <p:cNvPr id="25" name="Group 24"/>
          <p:cNvGrpSpPr/>
          <p:nvPr>
            <p:custDataLst>
              <p:tags r:id="rId1"/>
            </p:custDataLst>
          </p:nvPr>
        </p:nvGrpSpPr>
        <p:grpSpPr>
          <a:xfrm>
            <a:off x="267970" y="1594485"/>
            <a:ext cx="11656061" cy="3917205"/>
            <a:chOff x="734785" y="1349835"/>
            <a:chExt cx="9737851" cy="3917079"/>
          </a:xfrm>
        </p:grpSpPr>
        <p:sp>
          <p:nvSpPr>
            <p:cNvPr id="5" name="TextBox 4"/>
            <p:cNvSpPr txBox="1"/>
            <p:nvPr/>
          </p:nvSpPr>
          <p:spPr>
            <a:xfrm>
              <a:off x="1632675" y="1665430"/>
              <a:ext cx="7947660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ESP32 Microcontroller</a:t>
              </a: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– Data acquisition and wireless transmission</a:t>
              </a:r>
              <a:endParaRPr lang="en-US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6"/>
            <p:cNvSpPr/>
            <p:nvPr>
              <p:custDataLst>
                <p:tags r:id="rId2"/>
              </p:custDataLst>
            </p:nvPr>
          </p:nvSpPr>
          <p:spPr>
            <a:xfrm rot="5400000">
              <a:off x="688294" y="139632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32921" y="2471209"/>
              <a:ext cx="8839715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Water Quality Sensors (TDS, Turbidity, Temperature)</a:t>
              </a: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– Real-time parameter monitoring</a:t>
              </a:r>
              <a:endParaRPr lang="en-US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Freeform 6"/>
            <p:cNvSpPr/>
            <p:nvPr>
              <p:custDataLst>
                <p:tags r:id="rId5"/>
              </p:custDataLst>
            </p:nvPr>
          </p:nvSpPr>
          <p:spPr>
            <a:xfrm rot="5400000">
              <a:off x="688294" y="22073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>
            <a:xfrm rot="5400000">
              <a:off x="688294" y="301829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5" name="Freeform 6"/>
            <p:cNvSpPr/>
            <p:nvPr>
              <p:custDataLst>
                <p:tags r:id="rId7"/>
              </p:custDataLst>
            </p:nvPr>
          </p:nvSpPr>
          <p:spPr>
            <a:xfrm rot="5400000">
              <a:off x="688294" y="382928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32921" y="3097299"/>
              <a:ext cx="8839715" cy="58354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en-US" sz="1600">
                <a:latin typeface="Calibri" panose="020F0502020204030204"/>
                <a:cs typeface="Calibri" panose="020F0502020204030204"/>
              </a:endParaRPr>
            </a:p>
            <a:p>
              <a:r>
                <a:rPr lang="en-US" altLang="en-US" sz="1600" b="1">
                  <a:latin typeface="Calibri" panose="020F0502020204030204"/>
                  <a:cs typeface="Calibri" panose="020F0502020204030204"/>
                </a:rPr>
                <a:t>Embedded C (Arduino IDE)</a:t>
              </a:r>
              <a:r>
                <a:rPr lang="en-US" altLang="en-US" sz="1600">
                  <a:latin typeface="Calibri" panose="020F0502020204030204"/>
                  <a:cs typeface="Calibri" panose="020F0502020204030204"/>
                </a:rPr>
                <a:t> – Firmware development</a:t>
              </a:r>
              <a:endParaRPr lang="en-US" altLang="en-US" sz="16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32921" y="4043418"/>
              <a:ext cx="8224335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WiFi (HTTP/MQTT Protocols)</a:t>
              </a: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 – Data communication to serve</a:t>
              </a:r>
              <a:endParaRPr lang="en-US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>
              <p:custDataLst>
                <p:tags r:id="rId8"/>
              </p:custDataLst>
            </p:nvPr>
          </p:nvSpPr>
          <p:spPr>
            <a:xfrm>
              <a:off x="1077686" y="1687286"/>
              <a:ext cx="250371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1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1077686" y="2492829"/>
              <a:ext cx="250371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2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>
              <p:custDataLst>
                <p:tags r:id="rId10"/>
              </p:custDataLst>
            </p:nvPr>
          </p:nvSpPr>
          <p:spPr>
            <a:xfrm>
              <a:off x="1110343" y="3275111"/>
              <a:ext cx="250371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3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>
              <p:custDataLst>
                <p:tags r:id="rId11"/>
              </p:custDataLst>
            </p:nvPr>
          </p:nvSpPr>
          <p:spPr>
            <a:xfrm>
              <a:off x="1088628" y="4117076"/>
              <a:ext cx="250396" cy="3441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4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>
              <p:custDataLst>
                <p:tags r:id="rId12"/>
              </p:custDataLst>
            </p:nvPr>
          </p:nvSpPr>
          <p:spPr>
            <a:xfrm>
              <a:off x="1099458" y="4929740"/>
              <a:ext cx="250371" cy="33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5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Freeform 6"/>
          <p:cNvSpPr/>
          <p:nvPr>
            <p:custDataLst>
              <p:tags r:id="rId13"/>
            </p:custDataLst>
          </p:nvPr>
        </p:nvSpPr>
        <p:spPr>
          <a:xfrm rot="5400000">
            <a:off x="304512" y="4849498"/>
            <a:ext cx="936201" cy="1009286"/>
          </a:xfrm>
          <a:custGeom>
            <a:avLst/>
            <a:gdLst/>
            <a:ahLst/>
            <a:cxnLst/>
            <a:rect l="l" t="t" r="r" b="b"/>
            <a:pathLst>
              <a:path w="1527620" h="4114800">
                <a:moveTo>
                  <a:pt x="0" y="0"/>
                </a:moveTo>
                <a:lnTo>
                  <a:pt x="1527619" y="0"/>
                </a:lnTo>
                <a:lnTo>
                  <a:pt x="152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12328" r="-128568" b="-546691"/>
            </a:stretch>
          </a:blipFill>
        </p:spPr>
        <p:txBody>
          <a:bodyPr/>
          <a:lstStyle/>
          <a:p>
            <a:endParaRPr lang="en-US" sz="1600"/>
          </a:p>
        </p:txBody>
      </p:sp>
      <p:sp>
        <p:nvSpPr>
          <p:cNvPr id="6" name="TextBox 22"/>
          <p:cNvSpPr txBox="1"/>
          <p:nvPr>
            <p:custDataLst>
              <p:tags r:id="rId14"/>
            </p:custDataLst>
          </p:nvPr>
        </p:nvSpPr>
        <p:spPr>
          <a:xfrm>
            <a:off x="678180" y="5210810"/>
            <a:ext cx="299720" cy="344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1600" b="1">
                <a:solidFill>
                  <a:schemeClr val="bg1"/>
                </a:solidFill>
              </a:rPr>
              <a:t>5</a:t>
            </a:r>
            <a:endParaRPr lang="en-IN" altLang="en-US" sz="1600" b="1">
              <a:solidFill>
                <a:schemeClr val="bg1"/>
              </a:solidFill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1343025" y="5174615"/>
            <a:ext cx="9844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>
                <a:latin typeface="Calibri" panose="020F0502020204030204" pitchFamily="34" charset="0"/>
                <a:cs typeface="Calibri" panose="020F0502020204030204" pitchFamily="34" charset="0"/>
              </a:rPr>
              <a:t>Cloud Database &amp; Web Dashboard </a:t>
            </a:r>
            <a:r>
              <a:rPr lang="en-US" altLang="en-US" sz="1600">
                <a:latin typeface="Calibri" panose="020F0502020204030204" pitchFamily="34" charset="0"/>
                <a:cs typeface="Calibri" panose="020F0502020204030204" pitchFamily="34" charset="0"/>
              </a:rPr>
              <a:t>– Data storage, visualization, and monitoring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446315" y="40585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2" name="Picture 1" descr="ChatGPT Image Feb 5, 2026, 10_30_14 PM"/>
          <p:cNvPicPr>
            <a:picLocks noChangeAspect="1"/>
          </p:cNvPicPr>
          <p:nvPr/>
        </p:nvPicPr>
        <p:blipFill>
          <a:blip r:embed="rId1"/>
          <a:srcRect t="12648" b="2407"/>
          <a:stretch>
            <a:fillRect/>
          </a:stretch>
        </p:blipFill>
        <p:spPr>
          <a:xfrm>
            <a:off x="952500" y="867410"/>
            <a:ext cx="10287000" cy="5825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46315" y="398873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pic>
        <p:nvPicPr>
          <p:cNvPr id="4" name="Picture 3" descr="WhatsApp Image 2026-02-07 at 11.47.18 PM"/>
          <p:cNvPicPr>
            <a:picLocks noChangeAspect="1"/>
          </p:cNvPicPr>
          <p:nvPr/>
        </p:nvPicPr>
        <p:blipFill>
          <a:blip r:embed="rId1"/>
          <a:srcRect t="3926" b="7889"/>
          <a:stretch>
            <a:fillRect/>
          </a:stretch>
        </p:blipFill>
        <p:spPr>
          <a:xfrm>
            <a:off x="721360" y="924560"/>
            <a:ext cx="10287000" cy="60477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55*385"/>
  <p:tag name="TABLE_ENDDRAG_RECT" val="25*106*656*385"/>
</p:tagLst>
</file>

<file path=ppt/tags/tag10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11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12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13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14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15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16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17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18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19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20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1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2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3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4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5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6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7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8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29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30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1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2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3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4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5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6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7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8.xml><?xml version="1.0" encoding="utf-8"?>
<p:tagLst xmlns:p="http://schemas.openxmlformats.org/presentationml/2006/main">
  <p:tag name="KSO_WM_DIAGRAM_VIRTUALLY_FRAME" val="{&quot;height&quot;:381,&quot;left&quot;:28.28551181102362,&quot;top&quot;:99,&quot;width&quot;:902.5708661417323}"/>
</p:tagLst>
</file>

<file path=ppt/tags/tag39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40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1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2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3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4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5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6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47.xml><?xml version="1.0" encoding="utf-8"?>
<p:tagLst xmlns:p="http://schemas.openxmlformats.org/presentationml/2006/main">
  <p:tag name="KSO_WM_DIAGRAM_VIRTUALLY_FRAME" val="{&quot;height&quot;:224.11549088838473,&quot;left&quot;:10.523543307086584,&quot;top&quot;:307.1548818897638,&quot;width&quot;:911.7437007874016}"/>
</p:tagLst>
</file>

<file path=ppt/tags/tag5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6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7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8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ags/tag9.xml><?xml version="1.0" encoding="utf-8"?>
<p:tagLst xmlns:p="http://schemas.openxmlformats.org/presentationml/2006/main">
  <p:tag name="KSO_WM_DIAGRAM_VIRTUALLY_FRAME" val="{&quot;height&quot;:332.8942125984251,&quot;left&quot;:21.09996062992127,&quot;top&quot;:125.55,&quot;width&quot;:917.8001181102363}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4692</Words>
  <Application>WPS Presentation</Application>
  <PresentationFormat>Widescreen</PresentationFormat>
  <Paragraphs>246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SimSun</vt:lpstr>
      <vt:lpstr>Wingdings</vt:lpstr>
      <vt:lpstr>Arial</vt:lpstr>
      <vt:lpstr>Calibri</vt:lpstr>
      <vt:lpstr>Vodafone Rg</vt:lpstr>
      <vt:lpstr>Segoe Print</vt:lpstr>
      <vt:lpstr>Calibri</vt:lpstr>
      <vt:lpstr>Cascadia Mono SemiBold</vt:lpstr>
      <vt:lpstr>Times New Roman</vt:lpstr>
      <vt:lpstr>Montserrat Ultra-Bold</vt:lpstr>
      <vt:lpstr>Microsoft YaHei</vt:lpstr>
      <vt:lpstr>Arial Unicode MS</vt:lpstr>
      <vt:lpstr>Aptos</vt:lpstr>
      <vt:lpstr>Segoe UI</vt:lpstr>
      <vt:lpstr>等线</vt:lpstr>
      <vt:lpstr>Blank</vt:lpstr>
      <vt:lpstr>Content Body Slide</vt:lpstr>
      <vt:lpstr>Content Body Part_Internal</vt:lpstr>
      <vt:lpstr>PowerPoint 演示文稿</vt:lpstr>
      <vt:lpstr>Project Title: AquaGuard – Water Quality Monitoring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Swarna Shelake</cp:lastModifiedBy>
  <cp:revision>8</cp:revision>
  <dcterms:created xsi:type="dcterms:W3CDTF">2025-07-08T05:06:00Z</dcterms:created>
  <dcterms:modified xsi:type="dcterms:W3CDTF">2026-02-11T04:38:58Z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7A761E211C104C03AF57FEB58E986D4F_12</vt:lpwstr>
  </property>
  <property fmtid="{D5CDD505-2E9C-101B-9397-08002B2CF9AE}" pid="3" name="KSOProductBuildVer">
    <vt:lpwstr>1033-12.2.0.23196</vt:lpwstr>
  </property>
</Properties>
</file>